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0" r:id="rId1"/>
  </p:sldMasterIdLst>
  <p:notesMasterIdLst>
    <p:notesMasterId r:id="rId20"/>
  </p:notesMasterIdLst>
  <p:sldIdLst>
    <p:sldId id="306" r:id="rId2"/>
    <p:sldId id="298" r:id="rId3"/>
    <p:sldId id="313" r:id="rId4"/>
    <p:sldId id="301" r:id="rId5"/>
    <p:sldId id="300" r:id="rId6"/>
    <p:sldId id="314" r:id="rId7"/>
    <p:sldId id="302" r:id="rId8"/>
    <p:sldId id="309" r:id="rId9"/>
    <p:sldId id="312" r:id="rId10"/>
    <p:sldId id="310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11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306" autoAdjust="0"/>
    <p:restoredTop sz="94660"/>
  </p:normalViewPr>
  <p:slideViewPr>
    <p:cSldViewPr snapToGrid="0">
      <p:cViewPr varScale="1">
        <p:scale>
          <a:sx n="38" d="100"/>
          <a:sy n="38" d="100"/>
        </p:scale>
        <p:origin x="-888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687EAA-E273-4217-A900-10F0F433A2A0}" type="datetimeFigureOut">
              <a:rPr lang="ru-RU" smtClean="0"/>
              <a:pPr/>
              <a:t>06.07.2020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0353E-C364-4292-9BFB-3572A263CA1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4809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0353E-C364-4292-9BFB-3572A263CA12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206836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0353E-C364-4292-9BFB-3572A263CA12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193249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0353E-C364-4292-9BFB-3572A263CA12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32544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A41-45C7-4A7A-AD1B-400BCBC0EE20}" type="datetimeFigureOut">
              <a:rPr lang="ru-RU" smtClean="0"/>
              <a:pPr/>
              <a:t>06.07.2020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6C79-CB72-4024-B557-35F3903D8A5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050624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A41-45C7-4A7A-AD1B-400BCBC0EE20}" type="datetimeFigureOut">
              <a:rPr lang="ru-RU" smtClean="0"/>
              <a:pPr/>
              <a:t>06.07.2020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6C79-CB72-4024-B557-35F3903D8A5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854321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A41-45C7-4A7A-AD1B-400BCBC0EE20}" type="datetimeFigureOut">
              <a:rPr lang="ru-RU" smtClean="0"/>
              <a:pPr/>
              <a:t>06.07.2020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6C79-CB72-4024-B557-35F3903D8A5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3922283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A41-45C7-4A7A-AD1B-400BCBC0EE20}" type="datetimeFigureOut">
              <a:rPr lang="ru-RU" smtClean="0"/>
              <a:pPr/>
              <a:t>06.07.2020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6C79-CB72-4024-B557-35F3903D8A5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918779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A41-45C7-4A7A-AD1B-400BCBC0EE20}" type="datetimeFigureOut">
              <a:rPr lang="ru-RU" smtClean="0"/>
              <a:pPr/>
              <a:t>06.07.2020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6C79-CB72-4024-B557-35F3903D8A5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699980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A41-45C7-4A7A-AD1B-400BCBC0EE20}" type="datetimeFigureOut">
              <a:rPr lang="ru-RU" smtClean="0"/>
              <a:pPr/>
              <a:t>06.07.2020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6C79-CB72-4024-B557-35F3903D8A5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899967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A41-45C7-4A7A-AD1B-400BCBC0EE20}" type="datetimeFigureOut">
              <a:rPr lang="ru-RU" smtClean="0"/>
              <a:pPr/>
              <a:t>06.07.2020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6C79-CB72-4024-B557-35F3903D8A5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241475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A41-45C7-4A7A-AD1B-400BCBC0EE20}" type="datetimeFigureOut">
              <a:rPr lang="ru-RU" smtClean="0"/>
              <a:pPr/>
              <a:t>06.07.2020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6C79-CB72-4024-B557-35F3903D8A5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625561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A41-45C7-4A7A-AD1B-400BCBC0EE20}" type="datetimeFigureOut">
              <a:rPr lang="ru-RU" smtClean="0"/>
              <a:pPr/>
              <a:t>06.07.2020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6C79-CB72-4024-B557-35F3903D8A5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357578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A41-45C7-4A7A-AD1B-400BCBC0EE20}" type="datetimeFigureOut">
              <a:rPr lang="ru-RU" smtClean="0"/>
              <a:pPr/>
              <a:t>06.07.2020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6C79-CB72-4024-B557-35F3903D8A5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105204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A41-45C7-4A7A-AD1B-400BCBC0EE20}" type="datetimeFigureOut">
              <a:rPr lang="ru-RU" smtClean="0"/>
              <a:pPr/>
              <a:t>06.07.2020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6C79-CB72-4024-B557-35F3903D8A5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0230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A41-45C7-4A7A-AD1B-400BCBC0EE20}" type="datetimeFigureOut">
              <a:rPr lang="ru-RU" smtClean="0"/>
              <a:pPr/>
              <a:t>06.07.2020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6C79-CB72-4024-B557-35F3903D8A5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088795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A41-45C7-4A7A-AD1B-400BCBC0EE20}" type="datetimeFigureOut">
              <a:rPr lang="ru-RU" smtClean="0"/>
              <a:pPr/>
              <a:t>06.07.2020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6C79-CB72-4024-B557-35F3903D8A5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598371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A41-45C7-4A7A-AD1B-400BCBC0EE20}" type="datetimeFigureOut">
              <a:rPr lang="ru-RU" smtClean="0"/>
              <a:pPr/>
              <a:t>06.07.2020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6C79-CB72-4024-B557-35F3903D8A5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487214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A41-45C7-4A7A-AD1B-400BCBC0EE20}" type="datetimeFigureOut">
              <a:rPr lang="ru-RU" smtClean="0"/>
              <a:pPr/>
              <a:t>06.07.2020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6C79-CB72-4024-B557-35F3903D8A5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537427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A41-45C7-4A7A-AD1B-400BCBC0EE20}" type="datetimeFigureOut">
              <a:rPr lang="ru-RU" smtClean="0"/>
              <a:pPr/>
              <a:t>06.07.2020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6C79-CB72-4024-B557-35F3903D8A5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232224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3EA41-45C7-4A7A-AD1B-400BCBC0EE20}" type="datetimeFigureOut">
              <a:rPr lang="ru-RU" smtClean="0"/>
              <a:pPr/>
              <a:t>06.07.2020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C6E6C79-CB72-4024-B557-35F3903D8A5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166636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  <p:sldLayoutId id="2147484112" r:id="rId12"/>
    <p:sldLayoutId id="2147484113" r:id="rId13"/>
    <p:sldLayoutId id="2147484114" r:id="rId14"/>
    <p:sldLayoutId id="2147484115" r:id="rId15"/>
    <p:sldLayoutId id="214748411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10" Type="http://schemas.openxmlformats.org/officeDocument/2006/relationships/image" Target="../media/image13.jpeg"/><Relationship Id="rId4" Type="http://schemas.microsoft.com/office/2007/relationships/hdphoto" Target="../media/hdphoto1.wdp"/><Relationship Id="rId9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1354" y="1547447"/>
            <a:ext cx="9734843" cy="3347451"/>
          </a:xfrm>
        </p:spPr>
        <p:txBody>
          <a:bodyPr/>
          <a:lstStyle/>
          <a:p>
            <a:r>
              <a:rPr lang="ru-RU" sz="6000" b="1" dirty="0" smtClean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Страна «</a:t>
            </a:r>
            <a:r>
              <a:rPr lang="ru-RU" sz="6000" b="1" dirty="0" err="1" smtClean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КОМПЬЮТЕРи</a:t>
            </a:r>
            <a:r>
              <a:rPr lang="ru-RU" sz="6000" b="1" dirty="0" err="1" smtClean="0">
                <a:solidFill>
                  <a:srgbClr val="FF0000"/>
                </a:solidFill>
                <a:cs typeface="Arial" pitchFamily="34" charset="0"/>
              </a:rPr>
              <a:t>Я</a:t>
            </a:r>
            <a:r>
              <a:rPr lang="ru-RU" sz="6000" b="1" dirty="0" smtClean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»</a:t>
            </a:r>
            <a:br>
              <a:rPr lang="ru-RU" sz="6000" b="1" dirty="0" smtClean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</a:br>
            <a:r>
              <a:rPr lang="ru-RU" sz="6000" b="1" dirty="0" smtClean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История успеха </a:t>
            </a:r>
            <a:r>
              <a:rPr lang="ru-RU" b="1" dirty="0" smtClean="0">
                <a:cs typeface="Arial" pitchFamily="34" charset="0"/>
              </a:rPr>
              <a:t/>
            </a:r>
            <a:br>
              <a:rPr lang="ru-RU" b="1" dirty="0" smtClean="0">
                <a:cs typeface="Arial" pitchFamily="34" charset="0"/>
              </a:rPr>
            </a:b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9248775" y="6488668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www.computeria.ru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46431" y="4934608"/>
            <a:ext cx="55515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400" u="sng" dirty="0" smtClean="0">
                <a:solidFill>
                  <a:srgbClr val="1F497D"/>
                </a:solidFill>
              </a:rPr>
              <a:t>Докладчик</a:t>
            </a:r>
            <a:r>
              <a:rPr lang="ru-RU" sz="2400" dirty="0" smtClean="0">
                <a:solidFill>
                  <a:srgbClr val="1F497D"/>
                </a:solidFill>
              </a:rPr>
              <a:t>: </a:t>
            </a:r>
            <a:br>
              <a:rPr lang="ru-RU" sz="2400" dirty="0" smtClean="0">
                <a:solidFill>
                  <a:srgbClr val="1F497D"/>
                </a:solidFill>
              </a:rPr>
            </a:br>
            <a:r>
              <a:rPr lang="ru-RU" sz="2400" dirty="0" smtClean="0">
                <a:solidFill>
                  <a:srgbClr val="1F497D"/>
                </a:solidFill>
              </a:rPr>
              <a:t>Руководитель МДЦ «</a:t>
            </a:r>
            <a:r>
              <a:rPr lang="ru-RU" sz="2400" dirty="0" err="1" smtClean="0">
                <a:solidFill>
                  <a:srgbClr val="1F497D"/>
                </a:solidFill>
              </a:rPr>
              <a:t>КОМПЬЮТЕРиЯ</a:t>
            </a:r>
            <a:r>
              <a:rPr lang="ru-RU" sz="2400" dirty="0" smtClean="0">
                <a:solidFill>
                  <a:srgbClr val="1F497D"/>
                </a:solidFill>
              </a:rPr>
              <a:t>» </a:t>
            </a:r>
            <a:br>
              <a:rPr lang="ru-RU" sz="2400" dirty="0" smtClean="0">
                <a:solidFill>
                  <a:srgbClr val="1F497D"/>
                </a:solidFill>
              </a:rPr>
            </a:br>
            <a:r>
              <a:rPr lang="ru-RU" sz="2400" dirty="0" smtClean="0">
                <a:solidFill>
                  <a:srgbClr val="1F497D"/>
                </a:solidFill>
              </a:rPr>
              <a:t> Кошелев Олег Леонидович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50798" y="6258910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rgbClr val="1F497D"/>
                </a:solidFill>
              </a:rPr>
              <a:t>06.07.2020г.</a:t>
            </a:r>
            <a:endParaRPr lang="ru-RU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48775" y="6488668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www.computeria.ru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463973" y="213359"/>
            <a:ext cx="9706967" cy="1460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 defTabSz="457200">
              <a:spcBef>
                <a:spcPct val="0"/>
              </a:spcBef>
            </a:pPr>
            <a:r>
              <a:rPr lang="ru-RU" sz="3200" b="1" dirty="0" smtClean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На территории «</a:t>
            </a:r>
            <a:r>
              <a:rPr lang="ru-RU" sz="3200" b="1" dirty="0" err="1" smtClean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КОМПЬЮТЕРиЯ</a:t>
            </a:r>
            <a:r>
              <a:rPr lang="ru-RU" sz="3200" b="1" dirty="0" smtClean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» проведены следующие мероприятия:</a:t>
            </a:r>
            <a:endParaRPr kumimoji="0" lang="ru-RU" sz="3200" b="1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227169" y="1288391"/>
            <a:ext cx="10562752" cy="3880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  <a:t>8 раз – Тверской этап «Лыжни России»</a:t>
            </a:r>
          </a:p>
          <a:p>
            <a:pPr marL="342900" lvl="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  <a:t>9 раз – олимпиада </a:t>
            </a:r>
            <a:r>
              <a:rPr lang="ru-RU" sz="2200" dirty="0" err="1" smtClean="0">
                <a:solidFill>
                  <a:schemeClr val="accent2">
                    <a:lumMod val="50000"/>
                  </a:schemeClr>
                </a:solidFill>
              </a:rPr>
              <a:t>Облизбиркома</a:t>
            </a:r>
            <a: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  <a:t> Тверской области</a:t>
            </a:r>
          </a:p>
          <a:p>
            <a:pPr marL="342900" lvl="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  <a:t>4 года – лагерь для одарённых детей Тверской области</a:t>
            </a:r>
          </a:p>
          <a:p>
            <a:pPr marL="342900" lvl="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  <a:t>Более 100 областных предметных олимпиад</a:t>
            </a:r>
          </a:p>
          <a:p>
            <a:pPr marL="342900" lvl="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  <a:t>2 Всероссийские олимпиады по информатике</a:t>
            </a:r>
          </a:p>
          <a:p>
            <a:pPr marL="342900" lvl="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  <a:t>3 Всероссийские олимпиады по географии</a:t>
            </a:r>
          </a:p>
          <a:p>
            <a:pPr marL="342900" lvl="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  <a:t>8 раз – сборы всероссийских команд по географии, математике, информатике</a:t>
            </a:r>
          </a:p>
          <a:p>
            <a:pPr marL="342900" lvl="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  <a:t>2015г. – Всемирная олимпиада по географии (участники из 42 стран мира)</a:t>
            </a:r>
          </a:p>
          <a:p>
            <a:pPr marL="342900" lvl="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  <a:t>8 летних и 2 зимних Фестиваля «Русский язык и современные коммуникации» (участники из 37 стран мира)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 descr="https://alchetron.com/cdn/international-geography-olympiad-8c6bdaa2-1691-44ca-804a-78482b6de5a-resize-7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66837" y="1135118"/>
            <a:ext cx="4162099" cy="27747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11004330" y="1229710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IGeo-2015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7845" y="384517"/>
            <a:ext cx="8596668" cy="1320800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accent2">
                    <a:lumMod val="50000"/>
                  </a:schemeClr>
                </a:solidFill>
              </a:rPr>
              <a:t>Организации-партнеры</a:t>
            </a:r>
            <a:endParaRPr lang="ru-RU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7507" y="1284952"/>
            <a:ext cx="10830038" cy="4848562"/>
          </a:xfrm>
        </p:spPr>
        <p:txBody>
          <a:bodyPr>
            <a:normAutofit lnSpcReduction="10000"/>
          </a:bodyPr>
          <a:lstStyle/>
          <a:p>
            <a:r>
              <a:rPr lang="en-US" sz="2200" dirty="0" err="1" smtClean="0">
                <a:solidFill>
                  <a:schemeClr val="accent2">
                    <a:lumMod val="50000"/>
                  </a:schemeClr>
                </a:solidFill>
              </a:rPr>
              <a:t>MicroSoft</a:t>
            </a:r>
            <a:endParaRPr lang="en-US" sz="2200" dirty="0" smtClean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2200" dirty="0" smtClean="0">
                <a:solidFill>
                  <a:schemeClr val="accent2">
                    <a:lumMod val="50000"/>
                  </a:schemeClr>
                </a:solidFill>
              </a:rPr>
              <a:t>IBM</a:t>
            </a:r>
          </a:p>
          <a:p>
            <a:r>
              <a:rPr lang="en-US" sz="2200" dirty="0" smtClean="0">
                <a:solidFill>
                  <a:schemeClr val="accent2">
                    <a:lumMod val="50000"/>
                  </a:schemeClr>
                </a:solidFill>
              </a:rPr>
              <a:t>HPE</a:t>
            </a:r>
            <a:endParaRPr lang="ru-RU" sz="2200" dirty="0" smtClean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2200" dirty="0" smtClean="0">
                <a:solidFill>
                  <a:schemeClr val="accent2">
                    <a:lumMod val="50000"/>
                  </a:schemeClr>
                </a:solidFill>
              </a:rPr>
              <a:t>Cisco</a:t>
            </a:r>
            <a:endParaRPr lang="ru-RU" sz="2200" dirty="0" smtClean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2200" dirty="0" smtClean="0">
                <a:solidFill>
                  <a:schemeClr val="accent2">
                    <a:lumMod val="50000"/>
                  </a:schemeClr>
                </a:solidFill>
              </a:rPr>
              <a:t>Intel</a:t>
            </a:r>
          </a:p>
          <a:p>
            <a: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  <a:t>Яндекс</a:t>
            </a:r>
          </a:p>
          <a:p>
            <a: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  <a:t>Лаборатория Касперского</a:t>
            </a:r>
          </a:p>
          <a:p>
            <a:r>
              <a:rPr lang="ru-RU" sz="2200" dirty="0" err="1" smtClean="0">
                <a:solidFill>
                  <a:schemeClr val="accent2">
                    <a:lumMod val="50000"/>
                  </a:schemeClr>
                </a:solidFill>
              </a:rPr>
              <a:t>Роскомнадзор</a:t>
            </a:r>
            <a:endParaRPr lang="ru-RU" sz="2200" dirty="0" smtClean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ru-RU" sz="2200" dirty="0">
                <a:solidFill>
                  <a:schemeClr val="accent2">
                    <a:lumMod val="50000"/>
                  </a:schemeClr>
                </a:solidFill>
              </a:rPr>
              <a:t>Отделение по Тверской области ГУ Центрального банка РФ по </a:t>
            </a:r>
            <a: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  <a:t>ЦФО</a:t>
            </a:r>
          </a:p>
          <a:p>
            <a: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  <a:t>Ведущие педагогические вузы России (МПГУ, МГПУ, РГПУ им. А.И. Герцена, </a:t>
            </a:r>
            <a:r>
              <a:rPr lang="ru-RU" sz="2200" dirty="0" err="1" smtClean="0">
                <a:solidFill>
                  <a:schemeClr val="accent2">
                    <a:lumMod val="50000"/>
                  </a:schemeClr>
                </a:solidFill>
              </a:rPr>
              <a:t>ТвГУ</a:t>
            </a:r>
            <a: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81292" y="2573252"/>
            <a:ext cx="3267159" cy="21783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08" t="6295" b="10254"/>
          <a:stretch>
            <a:fillRect/>
          </a:stretch>
        </p:blipFill>
        <p:spPr>
          <a:xfrm>
            <a:off x="8567225" y="229022"/>
            <a:ext cx="3281228" cy="22468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268402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5642" y="286044"/>
            <a:ext cx="8596668" cy="1320800"/>
          </a:xfrm>
        </p:spPr>
        <p:txBody>
          <a:bodyPr>
            <a:normAutofit/>
          </a:bodyPr>
          <a:lstStyle/>
          <a:p>
            <a:r>
              <a:rPr lang="ru-RU" sz="3200" b="1" dirty="0" err="1" smtClean="0">
                <a:solidFill>
                  <a:schemeClr val="accent2">
                    <a:lumMod val="50000"/>
                  </a:schemeClr>
                </a:solidFill>
              </a:rPr>
              <a:t>Грантовая</a:t>
            </a:r>
            <a:r>
              <a:rPr lang="ru-RU" sz="3200" b="1" dirty="0" smtClean="0">
                <a:solidFill>
                  <a:schemeClr val="accent2">
                    <a:lumMod val="50000"/>
                  </a:schemeClr>
                </a:solidFill>
              </a:rPr>
              <a:t> поддержка деятельности</a:t>
            </a:r>
            <a:endParaRPr lang="ru-RU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3100" y="1007038"/>
            <a:ext cx="11238002" cy="3880773"/>
          </a:xfrm>
        </p:spPr>
        <p:txBody>
          <a:bodyPr>
            <a:noAutofit/>
          </a:bodyPr>
          <a:lstStyle/>
          <a:p>
            <a:r>
              <a:rPr lang="ru-RU" sz="2100" dirty="0" smtClean="0">
                <a:solidFill>
                  <a:schemeClr val="accent2">
                    <a:lumMod val="50000"/>
                  </a:schemeClr>
                </a:solidFill>
              </a:rPr>
              <a:t>Президентский грант 2019 год</a:t>
            </a:r>
          </a:p>
          <a:p>
            <a:r>
              <a:rPr lang="ru-RU" sz="2100" dirty="0" smtClean="0">
                <a:solidFill>
                  <a:schemeClr val="accent2">
                    <a:lumMod val="50000"/>
                  </a:schemeClr>
                </a:solidFill>
              </a:rPr>
              <a:t>Грант в форме субсидий из федерального бюджета юридическим лицам в рамках реализации мероприятия «Субсидии на реализацию мероприятий, направленных на полноценное функционирование и развитие русского языка» основного мероприятия «Развитие открытого образования на русском языке и обучения русскому языку» и основного мероприятия «Проведение крупных социально значимых мероприятий, направленных на популяризацию русского языка» направления (подпрограммы) «Развитие и распространение русского языка как основы гражданской </a:t>
            </a:r>
            <a:r>
              <a:rPr lang="ru-RU" sz="2100" dirty="0" err="1" smtClean="0">
                <a:solidFill>
                  <a:schemeClr val="accent2">
                    <a:lumMod val="50000"/>
                  </a:schemeClr>
                </a:solidFill>
              </a:rPr>
              <a:t>самоидентичности</a:t>
            </a:r>
            <a:r>
              <a:rPr lang="ru-RU" sz="2100" dirty="0" smtClean="0">
                <a:solidFill>
                  <a:schemeClr val="accent2">
                    <a:lumMod val="50000"/>
                  </a:schemeClr>
                </a:solidFill>
              </a:rPr>
              <a:t> и языка международного диалога (Русский язык)» государственной программы Российской Федерации «Развитие образования»</a:t>
            </a:r>
          </a:p>
          <a:p>
            <a:r>
              <a:rPr lang="ru-RU" sz="2100" dirty="0" smtClean="0">
                <a:solidFill>
                  <a:schemeClr val="accent2">
                    <a:lumMod val="50000"/>
                  </a:schemeClr>
                </a:solidFill>
              </a:rPr>
              <a:t>Субсидия Министерства просвещения в рамках федерального проекта «Кадры для цифровой экономики» национальной программы «Цифровая экономика» Государственной программы Российской Федерации «Развитие образования» на проведение тематических смен в сезонных лагерях для школьников по передовым направлениям дискретной математики, информатики, цифровых технологий – участие в проекте «Кампус молодежных инноваций»</a:t>
            </a:r>
            <a:endParaRPr lang="ru-RU" sz="21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4226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5642" y="286044"/>
            <a:ext cx="10912629" cy="805338"/>
          </a:xfrm>
        </p:spPr>
        <p:txBody>
          <a:bodyPr>
            <a:noAutofit/>
          </a:bodyPr>
          <a:lstStyle/>
          <a:p>
            <a:r>
              <a:rPr lang="ru-RU" sz="3100" b="1" dirty="0" smtClean="0">
                <a:solidFill>
                  <a:schemeClr val="accent2">
                    <a:lumMod val="50000"/>
                  </a:schemeClr>
                </a:solidFill>
              </a:rPr>
              <a:t>«Страна </a:t>
            </a:r>
            <a:r>
              <a:rPr lang="ru-RU" sz="3100" b="1" dirty="0" err="1" smtClean="0">
                <a:solidFill>
                  <a:schemeClr val="accent2">
                    <a:lumMod val="50000"/>
                  </a:schemeClr>
                </a:solidFill>
              </a:rPr>
              <a:t>КОМПЬЮТЕРиЯ</a:t>
            </a:r>
            <a:r>
              <a:rPr lang="ru-RU" sz="3100" b="1" dirty="0" smtClean="0">
                <a:solidFill>
                  <a:schemeClr val="accent2">
                    <a:lumMod val="50000"/>
                  </a:schemeClr>
                </a:solidFill>
              </a:rPr>
              <a:t>» сегодня:</a:t>
            </a:r>
            <a:endParaRPr lang="ru-RU" sz="3100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>
          <a:xfrm>
            <a:off x="220134" y="906976"/>
            <a:ext cx="11121376" cy="3880773"/>
          </a:xfrm>
        </p:spPr>
        <p:txBody>
          <a:bodyPr>
            <a:normAutofit/>
          </a:bodyPr>
          <a:lstStyle/>
          <a:p>
            <a:r>
              <a:rPr lang="ru-RU" sz="2200" b="1" dirty="0" smtClean="0">
                <a:solidFill>
                  <a:schemeClr val="accent2">
                    <a:lumMod val="50000"/>
                  </a:schemeClr>
                </a:solidFill>
              </a:rPr>
              <a:t>9 постоянных </a:t>
            </a:r>
            <a:r>
              <a:rPr lang="ru-RU" sz="2200" b="1" dirty="0" smtClean="0">
                <a:solidFill>
                  <a:schemeClr val="accent2">
                    <a:lumMod val="50000"/>
                  </a:schemeClr>
                </a:solidFill>
              </a:rPr>
              <a:t>программ </a:t>
            </a:r>
            <a:r>
              <a:rPr lang="ru-RU" sz="2200" b="1" dirty="0" smtClean="0">
                <a:solidFill>
                  <a:schemeClr val="accent2">
                    <a:lumMod val="50000"/>
                  </a:schemeClr>
                </a:solidFill>
              </a:rPr>
              <a:t>дополнительного </a:t>
            </a:r>
            <a:r>
              <a:rPr lang="ru-RU" sz="2200" b="1" dirty="0" smtClean="0">
                <a:solidFill>
                  <a:schemeClr val="accent2">
                    <a:lumMod val="50000"/>
                  </a:schemeClr>
                </a:solidFill>
              </a:rPr>
              <a:t>образования </a:t>
            </a:r>
            <a: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  <a:t>естественнонаучной, научно-технической, художественной, физкультурно-спортивной, культурологической направленности.</a:t>
            </a:r>
            <a:endParaRPr lang="ru-RU" sz="2200" dirty="0" smtClean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ru-RU" sz="2200" b="1" dirty="0" smtClean="0">
                <a:solidFill>
                  <a:schemeClr val="accent2">
                    <a:lumMod val="50000"/>
                  </a:schemeClr>
                </a:solidFill>
              </a:rPr>
              <a:t>Образовательные программы </a:t>
            </a:r>
            <a:r>
              <a:rPr lang="ru-RU" sz="2200" b="1" dirty="0" smtClean="0">
                <a:solidFill>
                  <a:schemeClr val="accent2">
                    <a:lumMod val="50000"/>
                  </a:schemeClr>
                </a:solidFill>
              </a:rPr>
              <a:t>" </a:t>
            </a:r>
            <a:r>
              <a:rPr lang="ru-RU" sz="2200" b="1" dirty="0" err="1" smtClean="0">
                <a:solidFill>
                  <a:schemeClr val="accent2">
                    <a:lumMod val="50000"/>
                  </a:schemeClr>
                </a:solidFill>
              </a:rPr>
              <a:t>КОМПЬЮТЕРиЯ</a:t>
            </a:r>
            <a:r>
              <a:rPr lang="ru-RU" sz="2200" b="1" dirty="0" smtClean="0">
                <a:solidFill>
                  <a:schemeClr val="accent2">
                    <a:lumMod val="50000"/>
                  </a:schemeClr>
                </a:solidFill>
              </a:rPr>
              <a:t>" </a:t>
            </a:r>
            <a:r>
              <a:rPr lang="ru-RU" sz="2200" b="1" dirty="0" smtClean="0">
                <a:solidFill>
                  <a:schemeClr val="accent2">
                    <a:lumMod val="50000"/>
                  </a:schemeClr>
                </a:solidFill>
              </a:rPr>
              <a:t>готовят </a:t>
            </a:r>
            <a:r>
              <a:rPr lang="ru-RU" sz="2200" b="1" dirty="0" smtClean="0">
                <a:solidFill>
                  <a:schemeClr val="accent2">
                    <a:lumMod val="50000"/>
                  </a:schemeClr>
                </a:solidFill>
              </a:rPr>
              <a:t>детей к успешной жизни в обществе будущего.</a:t>
            </a:r>
            <a: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  <a:t> У </a:t>
            </a:r>
            <a:r>
              <a:rPr lang="ru-RU" sz="2200" dirty="0" err="1" smtClean="0">
                <a:solidFill>
                  <a:schemeClr val="accent2">
                    <a:lumMod val="50000"/>
                  </a:schemeClr>
                </a:solidFill>
              </a:rPr>
              <a:t>компьютерцев</a:t>
            </a:r>
            <a: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  <a:t> развивается интеллект и творческие способности, демократическое и рыночное мышление, формируется привычка к здоровому образу жизни. </a:t>
            </a:r>
          </a:p>
          <a:p>
            <a:endParaRPr lang="ru-RU" sz="22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3254" y="3850870"/>
            <a:ext cx="3750158" cy="249912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" r="1492"/>
          <a:stretch/>
        </p:blipFill>
        <p:spPr>
          <a:xfrm>
            <a:off x="8044932" y="3812680"/>
            <a:ext cx="3784356" cy="258812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03799" y="3831188"/>
            <a:ext cx="3359791" cy="254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04226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5642" y="286044"/>
            <a:ext cx="10912629" cy="805338"/>
          </a:xfrm>
        </p:spPr>
        <p:txBody>
          <a:bodyPr>
            <a:noAutofit/>
          </a:bodyPr>
          <a:lstStyle/>
          <a:p>
            <a:r>
              <a:rPr lang="ru-RU" sz="3100" b="1" dirty="0" smtClean="0">
                <a:solidFill>
                  <a:schemeClr val="accent2">
                    <a:lumMod val="50000"/>
                  </a:schemeClr>
                </a:solidFill>
              </a:rPr>
              <a:t>Развитая инфраструктура</a:t>
            </a:r>
            <a:endParaRPr lang="ru-RU" sz="3100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>
          <a:xfrm>
            <a:off x="220132" y="780364"/>
            <a:ext cx="11487453" cy="5951024"/>
          </a:xfrm>
        </p:spPr>
        <p:txBody>
          <a:bodyPr>
            <a:normAutofit/>
          </a:bodyPr>
          <a:lstStyle/>
          <a:p>
            <a:r>
              <a:rPr lang="ru-RU" sz="2100" b="1" dirty="0" smtClean="0">
                <a:solidFill>
                  <a:schemeClr val="accent2">
                    <a:lumMod val="50000"/>
                  </a:schemeClr>
                </a:solidFill>
              </a:rPr>
              <a:t>Проектная вместимость: 515 детей</a:t>
            </a:r>
          </a:p>
          <a:p>
            <a:r>
              <a:rPr lang="ru-RU" sz="2100" b="1" dirty="0" smtClean="0">
                <a:solidFill>
                  <a:schemeClr val="accent2">
                    <a:lumMod val="50000"/>
                  </a:schemeClr>
                </a:solidFill>
              </a:rPr>
              <a:t>Три варианта размещения: эконом в корпусе с </a:t>
            </a:r>
            <a:r>
              <a:rPr lang="ru-RU" sz="2100" b="1" dirty="0" smtClean="0">
                <a:solidFill>
                  <a:schemeClr val="accent2">
                    <a:lumMod val="50000"/>
                  </a:schemeClr>
                </a:solidFill>
              </a:rPr>
              <a:t>у</a:t>
            </a:r>
            <a:r>
              <a:rPr lang="ru-RU" sz="2100" b="1" dirty="0" smtClean="0">
                <a:solidFill>
                  <a:schemeClr val="accent2">
                    <a:lumMod val="50000"/>
                  </a:schemeClr>
                </a:solidFill>
              </a:rPr>
              <a:t>добствами на этаже, стандартное в корпусе с удобствами в номере, повышенной комфортности в деревянных коттеджах с удобствами в номере.</a:t>
            </a:r>
          </a:p>
          <a:p>
            <a:r>
              <a:rPr lang="ru-RU" sz="2100" b="1" dirty="0" smtClean="0">
                <a:solidFill>
                  <a:schemeClr val="accent2">
                    <a:lumMod val="50000"/>
                  </a:schemeClr>
                </a:solidFill>
              </a:rPr>
              <a:t>Спортивная инфраструктура: физкультурно-оздоровительный комплекс, стадион, открытая многофункциональная площадка, мини-гольф, волейбольная песчаная площадка, зимой – горка, каток, лыжная трасса.</a:t>
            </a:r>
          </a:p>
          <a:p>
            <a:r>
              <a:rPr lang="ru-RU" sz="2100" b="1" dirty="0" smtClean="0">
                <a:solidFill>
                  <a:schemeClr val="accent2">
                    <a:lumMod val="50000"/>
                  </a:schemeClr>
                </a:solidFill>
              </a:rPr>
              <a:t>Инфраструктура для обучения: 7 </a:t>
            </a:r>
            <a:r>
              <a:rPr lang="ru-RU" sz="2100" b="1" dirty="0" err="1" smtClean="0">
                <a:solidFill>
                  <a:schemeClr val="accent2">
                    <a:lumMod val="50000"/>
                  </a:schemeClr>
                </a:solidFill>
              </a:rPr>
              <a:t>компьютерны</a:t>
            </a:r>
            <a:r>
              <a:rPr lang="ru-RU" sz="2100" b="1" dirty="0" smtClean="0">
                <a:solidFill>
                  <a:schemeClr val="accent2">
                    <a:lumMod val="50000"/>
                  </a:schemeClr>
                </a:solidFill>
              </a:rPr>
              <a:t> классов, 2 конференц</a:t>
            </a:r>
            <a:r>
              <a:rPr lang="ru-RU" sz="2100" b="1" dirty="0" smtClean="0">
                <a:solidFill>
                  <a:schemeClr val="accent2">
                    <a:lumMod val="50000"/>
                  </a:schemeClr>
                </a:solidFill>
              </a:rPr>
              <a:t>-</a:t>
            </a:r>
            <a:r>
              <a:rPr lang="ru-RU" sz="2100" b="1" dirty="0" smtClean="0">
                <a:solidFill>
                  <a:schemeClr val="accent2">
                    <a:lumMod val="50000"/>
                  </a:schemeClr>
                </a:solidFill>
              </a:rPr>
              <a:t>зала, новый многофункциональный культурно-спортивный зал, актовый зал, научно-технический парк. </a:t>
            </a:r>
          </a:p>
          <a:p>
            <a:endParaRPr lang="ru-RU" sz="21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ru-RU" sz="2100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ru-RU" sz="2100" dirty="0"/>
          </a:p>
        </p:txBody>
      </p:sp>
      <p:pic>
        <p:nvPicPr>
          <p:cNvPr id="1026" name="Picture 2" descr="https://sun1-29.userapi.com/qb3aI6RbGPtgKluLJfFuUgETGuQVkl3T4RAf8g/6GDw5DXsM6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0995" y="4477044"/>
            <a:ext cx="3414589" cy="2272837"/>
          </a:xfrm>
          <a:prstGeom prst="rect">
            <a:avLst/>
          </a:prstGeom>
          <a:noFill/>
        </p:spPr>
      </p:pic>
      <p:pic>
        <p:nvPicPr>
          <p:cNvPr id="1028" name="Picture 4" descr="https://sun1-93.userapi.com/d9kEbwM5tVWtrYJBTLaqAa_wPzGRqPNgObfhsA/eed81YAU-E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918" y="4470603"/>
            <a:ext cx="3424174" cy="2281891"/>
          </a:xfrm>
          <a:prstGeom prst="rect">
            <a:avLst/>
          </a:prstGeom>
          <a:noFill/>
        </p:spPr>
      </p:pic>
      <p:sp>
        <p:nvSpPr>
          <p:cNvPr id="1032" name="AutoShape 8" descr="https://3.downloader.disk.yandex.ru/preview/65be6ce1d6a44d2c5bb049f3f92766210b12a8ec1b2aa502429577afb9c56228/inf/2sZT0A01RO5boACmaSHJztW_yfsrn89C1agmIvkgDEkGPrhLXX16t8m-Lsf6aRAM58vK09RqergOmZyOQoSqPw%3D%3D?uid=1130000025092527&amp;filename=4%20%D0%BB%D0%B0%D0%B1%D0%B0%203.jpg&amp;disposition=inline&amp;hash=&amp;limit=0&amp;content_type=image%2Fjpeg&amp;owner_uid=1130000025092527&amp;tknv=v2&amp;size=1349x62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4" name="AutoShape 10" descr="https://3.downloader.disk.yandex.ru/preview/65be6ce1d6a44d2c5bb049f3f92766210b12a8ec1b2aa502429577afb9c56228/inf/2sZT0A01RO5boACmaSHJztW_yfsrn89C1agmIvkgDEkGPrhLXX16t8m-Lsf6aRAM58vK09RqergOmZyOQoSqPw%3D%3D?uid=1130000025092527&amp;filename=4%20%D0%BB%D0%B0%D0%B1%D0%B0%203.jpg&amp;disposition=inline&amp;hash=&amp;limit=0&amp;content_type=image%2Fjpeg&amp;owner_uid=1130000025092527&amp;tknv=v2&amp;size=1349x62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6" name="AutoShape 12" descr="https://3.downloader.disk.yandex.ru/preview/65be6ce1d6a44d2c5bb049f3f92766210b12a8ec1b2aa502429577afb9c56228/inf/2sZT0A01RO5boACmaSHJztW_yfsrn89C1agmIvkgDEkGPrhLXX16t8m-Lsf6aRAM58vK09RqergOmZyOQoSqPw%3D%3D?uid=1130000025092527&amp;filename=4%20%D0%BB%D0%B0%D0%B1%D0%B0%203.jpg&amp;disposition=inline&amp;hash=&amp;limit=0&amp;content_type=image%2Fjpeg&amp;owner_uid=1130000025092527&amp;tknv=v2&amp;size=1349x62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4" name="Рисунок 13" descr="4 лаба 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31147" y="4475788"/>
            <a:ext cx="3437504" cy="22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04226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AutoShape 8" descr="https://3.downloader.disk.yandex.ru/preview/65be6ce1d6a44d2c5bb049f3f92766210b12a8ec1b2aa502429577afb9c56228/inf/2sZT0A01RO5boACmaSHJztW_yfsrn89C1agmIvkgDEkGPrhLXX16t8m-Lsf6aRAM58vK09RqergOmZyOQoSqPw%3D%3D?uid=1130000025092527&amp;filename=4%20%D0%BB%D0%B0%D0%B1%D0%B0%203.jpg&amp;disposition=inline&amp;hash=&amp;limit=0&amp;content_type=image%2Fjpeg&amp;owner_uid=1130000025092527&amp;tknv=v2&amp;size=1349x62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4" name="AutoShape 10" descr="https://3.downloader.disk.yandex.ru/preview/65be6ce1d6a44d2c5bb049f3f92766210b12a8ec1b2aa502429577afb9c56228/inf/2sZT0A01RO5boACmaSHJztW_yfsrn89C1agmIvkgDEkGPrhLXX16t8m-Lsf6aRAM58vK09RqergOmZyOQoSqPw%3D%3D?uid=1130000025092527&amp;filename=4%20%D0%BB%D0%B0%D0%B1%D0%B0%203.jpg&amp;disposition=inline&amp;hash=&amp;limit=0&amp;content_type=image%2Fjpeg&amp;owner_uid=1130000025092527&amp;tknv=v2&amp;size=1349x62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6" name="AutoShape 12" descr="https://3.downloader.disk.yandex.ru/preview/65be6ce1d6a44d2c5bb049f3f92766210b12a8ec1b2aa502429577afb9c56228/inf/2sZT0A01RO5boACmaSHJztW_yfsrn89C1agmIvkgDEkGPrhLXX16t8m-Lsf6aRAM58vK09RqergOmZyOQoSqPw%3D%3D?uid=1130000025092527&amp;filename=4%20%D0%BB%D0%B0%D0%B1%D0%B0%203.jpg&amp;disposition=inline&amp;hash=&amp;limit=0&amp;content_type=image%2Fjpeg&amp;owner_uid=1130000025092527&amp;tknv=v2&amp;size=1349x62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38" r="1908"/>
          <a:stretch/>
        </p:blipFill>
        <p:spPr>
          <a:xfrm>
            <a:off x="101599" y="101599"/>
            <a:ext cx="6070601" cy="4550879"/>
          </a:xfrm>
        </p:spPr>
      </p:pic>
      <p:pic>
        <p:nvPicPr>
          <p:cNvPr id="13" name="Объект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67" r="2812"/>
          <a:stretch/>
        </p:blipFill>
        <p:spPr>
          <a:xfrm>
            <a:off x="6197600" y="2311400"/>
            <a:ext cx="59182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04226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AutoShape 8" descr="https://3.downloader.disk.yandex.ru/preview/65be6ce1d6a44d2c5bb049f3f92766210b12a8ec1b2aa502429577afb9c56228/inf/2sZT0A01RO5boACmaSHJztW_yfsrn89C1agmIvkgDEkGPrhLXX16t8m-Lsf6aRAM58vK09RqergOmZyOQoSqPw%3D%3D?uid=1130000025092527&amp;filename=4%20%D0%BB%D0%B0%D0%B1%D0%B0%203.jpg&amp;disposition=inline&amp;hash=&amp;limit=0&amp;content_type=image%2Fjpeg&amp;owner_uid=1130000025092527&amp;tknv=v2&amp;size=1349x62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4" name="AutoShape 10" descr="https://3.downloader.disk.yandex.ru/preview/65be6ce1d6a44d2c5bb049f3f92766210b12a8ec1b2aa502429577afb9c56228/inf/2sZT0A01RO5boACmaSHJztW_yfsrn89C1agmIvkgDEkGPrhLXX16t8m-Lsf6aRAM58vK09RqergOmZyOQoSqPw%3D%3D?uid=1130000025092527&amp;filename=4%20%D0%BB%D0%B0%D0%B1%D0%B0%203.jpg&amp;disposition=inline&amp;hash=&amp;limit=0&amp;content_type=image%2Fjpeg&amp;owner_uid=1130000025092527&amp;tknv=v2&amp;size=1349x62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6" name="AutoShape 12" descr="https://3.downloader.disk.yandex.ru/preview/65be6ce1d6a44d2c5bb049f3f92766210b12a8ec1b2aa502429577afb9c56228/inf/2sZT0A01RO5boACmaSHJztW_yfsrn89C1agmIvkgDEkGPrhLXX16t8m-Lsf6aRAM58vK09RqergOmZyOQoSqPw%3D%3D?uid=1130000025092527&amp;filename=4%20%D0%BB%D0%B0%D0%B1%D0%B0%203.jpg&amp;disposition=inline&amp;hash=&amp;limit=0&amp;content_type=image%2Fjpeg&amp;owner_uid=1130000025092527&amp;tknv=v2&amp;size=1349x62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32" r="1808"/>
          <a:stretch/>
        </p:blipFill>
        <p:spPr>
          <a:xfrm>
            <a:off x="127000" y="2215098"/>
            <a:ext cx="6045200" cy="4541302"/>
          </a:xfrm>
          <a:prstGeom prst="rect">
            <a:avLst/>
          </a:prstGeom>
        </p:spPr>
      </p:pic>
      <p:pic>
        <p:nvPicPr>
          <p:cNvPr id="10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92" r="1955"/>
          <a:stretch/>
        </p:blipFill>
        <p:spPr>
          <a:xfrm>
            <a:off x="6223000" y="126999"/>
            <a:ext cx="5825639" cy="4368801"/>
          </a:xfrm>
        </p:spPr>
      </p:pic>
    </p:spTree>
    <p:extLst>
      <p:ext uri="{BB962C8B-B14F-4D97-AF65-F5344CB8AC3E}">
        <p14:creationId xmlns:p14="http://schemas.microsoft.com/office/powerpoint/2010/main" xmlns="" val="4204226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AutoShape 8" descr="https://3.downloader.disk.yandex.ru/preview/65be6ce1d6a44d2c5bb049f3f92766210b12a8ec1b2aa502429577afb9c56228/inf/2sZT0A01RO5boACmaSHJztW_yfsrn89C1agmIvkgDEkGPrhLXX16t8m-Lsf6aRAM58vK09RqergOmZyOQoSqPw%3D%3D?uid=1130000025092527&amp;filename=4%20%D0%BB%D0%B0%D0%B1%D0%B0%203.jpg&amp;disposition=inline&amp;hash=&amp;limit=0&amp;content_type=image%2Fjpeg&amp;owner_uid=1130000025092527&amp;tknv=v2&amp;size=1349x62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4" name="AutoShape 10" descr="https://3.downloader.disk.yandex.ru/preview/65be6ce1d6a44d2c5bb049f3f92766210b12a8ec1b2aa502429577afb9c56228/inf/2sZT0A01RO5boACmaSHJztW_yfsrn89C1agmIvkgDEkGPrhLXX16t8m-Lsf6aRAM58vK09RqergOmZyOQoSqPw%3D%3D?uid=1130000025092527&amp;filename=4%20%D0%BB%D0%B0%D0%B1%D0%B0%203.jpg&amp;disposition=inline&amp;hash=&amp;limit=0&amp;content_type=image%2Fjpeg&amp;owner_uid=1130000025092527&amp;tknv=v2&amp;size=1349x62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6" name="AutoShape 12" descr="https://3.downloader.disk.yandex.ru/preview/65be6ce1d6a44d2c5bb049f3f92766210b12a8ec1b2aa502429577afb9c56228/inf/2sZT0A01RO5boACmaSHJztW_yfsrn89C1agmIvkgDEkGPrhLXX16t8m-Lsf6aRAM58vK09RqergOmZyOQoSqPw%3D%3D?uid=1130000025092527&amp;filename=4%20%D0%BB%D0%B0%D0%B1%D0%B0%203.jpg&amp;disposition=inline&amp;hash=&amp;limit=0&amp;content_type=image%2Fjpeg&amp;owner_uid=1130000025092527&amp;tknv=v2&amp;size=1349x62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32" r="1808"/>
          <a:stretch/>
        </p:blipFill>
        <p:spPr>
          <a:xfrm>
            <a:off x="127000" y="2215098"/>
            <a:ext cx="6045200" cy="4541302"/>
          </a:xfrm>
          <a:prstGeom prst="rect">
            <a:avLst/>
          </a:prstGeom>
        </p:spPr>
      </p:pic>
      <p:pic>
        <p:nvPicPr>
          <p:cNvPr id="10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92" r="1955"/>
          <a:stretch/>
        </p:blipFill>
        <p:spPr>
          <a:xfrm>
            <a:off x="6223000" y="126999"/>
            <a:ext cx="5825639" cy="4368801"/>
          </a:xfrm>
        </p:spPr>
      </p:pic>
    </p:spTree>
    <p:extLst>
      <p:ext uri="{BB962C8B-B14F-4D97-AF65-F5344CB8AC3E}">
        <p14:creationId xmlns:p14="http://schemas.microsoft.com/office/powerpoint/2010/main" xmlns="" val="4204226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155" t="16334" r="5779" b="8583"/>
          <a:stretch/>
        </p:blipFill>
        <p:spPr>
          <a:xfrm>
            <a:off x="0" y="0"/>
            <a:ext cx="12202633" cy="6858000"/>
          </a:xfrm>
          <a:prstGeom prst="rect">
            <a:avLst/>
          </a:prstGeom>
          <a:effectLst/>
        </p:spPr>
      </p:pic>
      <p:sp>
        <p:nvSpPr>
          <p:cNvPr id="6" name="Прямоугольник 5"/>
          <p:cNvSpPr/>
          <p:nvPr/>
        </p:nvSpPr>
        <p:spPr>
          <a:xfrm>
            <a:off x="7506" y="863846"/>
            <a:ext cx="1218449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200" b="1" i="0" u="none" strike="noStrike" kern="0" cap="none" spc="0" normalizeH="0" baseline="0" noProof="0" dirty="0" smtClean="0">
                <a:ln w="22225">
                  <a:solidFill>
                    <a:srgbClr val="ED7D31">
                      <a:lumMod val="50000"/>
                    </a:srgbClr>
                  </a:solidFill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</a:rPr>
              <a:t>Ждем всех в гости </a:t>
            </a:r>
            <a:r>
              <a:rPr kumimoji="0" lang="ru-RU" sz="7200" b="1" i="0" u="none" strike="noStrike" kern="0" cap="none" spc="0" normalizeH="0" baseline="0" noProof="0" dirty="0" smtClean="0">
                <a:ln w="22225">
                  <a:solidFill>
                    <a:srgbClr val="ED7D31">
                      <a:lumMod val="50000"/>
                    </a:srgbClr>
                  </a:solidFill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sym typeface="Wingdings" panose="05000000000000000000" pitchFamily="2" charset="2"/>
              </a:rPr>
              <a:t></a:t>
            </a:r>
            <a:endParaRPr kumimoji="0" lang="ru-RU" sz="7200" b="1" i="0" u="none" strike="noStrike" kern="0" cap="none" spc="0" normalizeH="0" baseline="0" noProof="0" dirty="0">
              <a:ln w="22225">
                <a:solidFill>
                  <a:srgbClr val="ED7D31">
                    <a:lumMod val="50000"/>
                  </a:srgbClr>
                </a:solidFill>
                <a:prstDash val="solid"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337669" cy="712763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accent2">
                    <a:lumMod val="50000"/>
                  </a:schemeClr>
                </a:solidFill>
              </a:rPr>
              <a:t>1995</a:t>
            </a:r>
            <a:r>
              <a:rPr lang="ru-RU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ru-RU" sz="3200" b="1" dirty="0" smtClean="0">
                <a:solidFill>
                  <a:schemeClr val="accent2">
                    <a:lumMod val="50000"/>
                  </a:schemeClr>
                </a:solidFill>
              </a:rPr>
              <a:t>год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248775" y="6488668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www.computeria.ru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705470" y="1766694"/>
            <a:ext cx="8596668" cy="3880773"/>
          </a:xfrm>
        </p:spPr>
        <p:txBody>
          <a:bodyPr/>
          <a:lstStyle/>
          <a:p>
            <a:pPr>
              <a:buNone/>
            </a:pPr>
            <a:r>
              <a:rPr lang="ru-RU" sz="2400" dirty="0" smtClean="0">
                <a:solidFill>
                  <a:schemeClr val="accent2">
                    <a:lumMod val="50000"/>
                  </a:schemeClr>
                </a:solidFill>
              </a:rPr>
              <a:t>	Создание Учебного центра «</a:t>
            </a:r>
            <a:r>
              <a:rPr lang="ru-RU" sz="2400" dirty="0" err="1" smtClean="0">
                <a:solidFill>
                  <a:schemeClr val="accent2">
                    <a:lumMod val="50000"/>
                  </a:schemeClr>
                </a:solidFill>
              </a:rPr>
              <a:t>КОМПЬЮТЕРиЯ</a:t>
            </a:r>
            <a:r>
              <a:rPr lang="ru-RU" sz="2400" dirty="0" smtClean="0">
                <a:solidFill>
                  <a:schemeClr val="accent2">
                    <a:lumMod val="50000"/>
                  </a:schemeClr>
                </a:solidFill>
              </a:rPr>
              <a:t>» в группе компаний «Андреев Софт»</a:t>
            </a:r>
          </a:p>
          <a:p>
            <a:endParaRPr lang="ru-RU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7497" y="3524200"/>
            <a:ext cx="1684338" cy="168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58666" y="3717653"/>
            <a:ext cx="4373621" cy="1557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accent2">
                    <a:lumMod val="50000"/>
                  </a:schemeClr>
                </a:solidFill>
              </a:rPr>
              <a:t>2001 год</a:t>
            </a:r>
            <a:endParaRPr lang="ru-RU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6816" y="1415002"/>
            <a:ext cx="6694136" cy="388077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2600" b="1" dirty="0" smtClean="0">
                <a:solidFill>
                  <a:schemeClr val="accent2">
                    <a:lumMod val="50000"/>
                  </a:schemeClr>
                </a:solidFill>
              </a:rPr>
              <a:t>Учебный центр «</a:t>
            </a:r>
            <a:r>
              <a:rPr lang="ru-RU" sz="2600" b="1" dirty="0" err="1" smtClean="0">
                <a:solidFill>
                  <a:schemeClr val="accent2">
                    <a:lumMod val="50000"/>
                  </a:schemeClr>
                </a:solidFill>
              </a:rPr>
              <a:t>КОМПЬЮТЕРиЯ</a:t>
            </a:r>
            <a:r>
              <a:rPr lang="ru-RU" sz="2600" b="1" dirty="0" smtClean="0">
                <a:solidFill>
                  <a:schemeClr val="accent2">
                    <a:lumMod val="50000"/>
                  </a:schemeClr>
                </a:solidFill>
              </a:rPr>
              <a:t>» - это:</a:t>
            </a:r>
            <a:endParaRPr lang="ru-RU" sz="2600" dirty="0" smtClean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ru-RU" sz="2400" dirty="0" smtClean="0">
                <a:solidFill>
                  <a:schemeClr val="accent2">
                    <a:lumMod val="50000"/>
                  </a:schemeClr>
                </a:solidFill>
              </a:rPr>
              <a:t>160 филиалов: Калужская область, Оренбургская область, Ставропольский край, Липецкая область, Ленинградская область, все муниципалитеты Тверской области</a:t>
            </a:r>
          </a:p>
          <a:p>
            <a:r>
              <a:rPr lang="ru-RU" sz="2400" dirty="0" smtClean="0">
                <a:solidFill>
                  <a:schemeClr val="accent2">
                    <a:lumMod val="50000"/>
                  </a:schemeClr>
                </a:solidFill>
              </a:rPr>
              <a:t>Более 7000 обучающихся в каждый момент времени, по программе  «Четырехлетняя компьютерная школа»</a:t>
            </a:r>
          </a:p>
          <a:p>
            <a:endParaRPr lang="ru-RU" sz="24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endParaRPr lang="ru-RU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48775" y="6488668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www.computeria.ru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Рисунок 4" descr="0006.jpg"/>
          <p:cNvPicPr>
            <a:picLocks noChangeAspect="1"/>
          </p:cNvPicPr>
          <p:nvPr/>
        </p:nvPicPr>
        <p:blipFill>
          <a:blip r:embed="rId2"/>
          <a:srcRect l="9677" t="14769" r="15414" b="6256"/>
          <a:stretch>
            <a:fillRect/>
          </a:stretch>
        </p:blipFill>
        <p:spPr>
          <a:xfrm>
            <a:off x="7441809" y="1012874"/>
            <a:ext cx="4346917" cy="54160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48775" y="6488668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www.computeria.ru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829734" y="761999"/>
            <a:ext cx="8778500" cy="1052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2002 год</a:t>
            </a:r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311332" y="1451384"/>
            <a:ext cx="945140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ru-RU" sz="2400" dirty="0">
                <a:solidFill>
                  <a:schemeClr val="accent2">
                    <a:lumMod val="50000"/>
                  </a:schemeClr>
                </a:solidFill>
              </a:rPr>
              <a:t>Диплом 1-й степени за доклад на международной конференции профессионального сообщества </a:t>
            </a:r>
            <a:r>
              <a:rPr lang="ru-RU" sz="2400" dirty="0" smtClean="0">
                <a:solidFill>
                  <a:schemeClr val="accent2">
                    <a:lumMod val="50000"/>
                  </a:schemeClr>
                </a:solidFill>
              </a:rPr>
              <a:t>«Концепция компьютерной школы»</a:t>
            </a:r>
            <a:endParaRPr lang="ru-RU" sz="2400" dirty="0">
              <a:solidFill>
                <a:schemeClr val="accent2">
                  <a:lumMod val="50000"/>
                </a:schemeClr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3830596" y="1512410"/>
            <a:ext cx="4324482" cy="59084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48775" y="6488668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www.computeria.ru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accent2">
                    <a:lumMod val="50000"/>
                  </a:schemeClr>
                </a:solidFill>
              </a:rPr>
              <a:t>2002 - 2003 годы</a:t>
            </a:r>
            <a:endParaRPr lang="ru-RU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79799" y="1199131"/>
            <a:ext cx="7334946" cy="3880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ru-RU" sz="2400" dirty="0" smtClean="0">
                <a:solidFill>
                  <a:schemeClr val="accent2">
                    <a:lumMod val="50000"/>
                  </a:schemeClr>
                </a:solidFill>
              </a:rPr>
              <a:t>2002 г. - для обеспечения непрерывности процесса обучения ГК «АС» приобрела заброшенный пионерский лагерь «Юный строитель»</a:t>
            </a:r>
          </a:p>
          <a:p>
            <a:pPr marL="342900" lvl="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ru-RU" sz="2400" dirty="0" smtClean="0">
                <a:solidFill>
                  <a:schemeClr val="accent2">
                    <a:lumMod val="50000"/>
                  </a:schemeClr>
                </a:solidFill>
              </a:rPr>
              <a:t>Июнь 2003г. – первая смена в «Стране </a:t>
            </a:r>
            <a:r>
              <a:rPr lang="ru-RU" sz="2400" dirty="0" err="1" smtClean="0">
                <a:solidFill>
                  <a:schemeClr val="accent2">
                    <a:lumMod val="50000"/>
                  </a:schemeClr>
                </a:solidFill>
              </a:rPr>
              <a:t>КОМПЬЮТЕРиЯ</a:t>
            </a:r>
            <a:r>
              <a:rPr lang="ru-RU" sz="2400" dirty="0" smtClean="0">
                <a:solidFill>
                  <a:schemeClr val="accent2">
                    <a:lumMod val="50000"/>
                  </a:schemeClr>
                </a:solidFill>
              </a:rPr>
              <a:t>»: демократическое детское государство, Конституция, выборы, исполнительная и законодательная власть, свои газета и телевидение, своя валюта (бит), возможность организовывать бизнесы, зарабатывать деньги, </a:t>
            </a:r>
            <a:r>
              <a:rPr lang="ru-RU" sz="2400" dirty="0" err="1" smtClean="0">
                <a:solidFill>
                  <a:schemeClr val="accent2">
                    <a:lumMod val="50000"/>
                  </a:schemeClr>
                </a:solidFill>
              </a:rPr>
              <a:t>госкорпорации</a:t>
            </a:r>
            <a:r>
              <a:rPr lang="ru-RU" sz="2400" dirty="0" smtClean="0">
                <a:solidFill>
                  <a:schemeClr val="accent2">
                    <a:lumMod val="50000"/>
                  </a:schemeClr>
                </a:solidFill>
              </a:rPr>
              <a:t>, госзаказы, формирование бюджета детьми, научная конференция, бизнес-конференция, широкое применение проектного метода.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69" name="Picture 1" descr="C:\Users\User\Desktop\img-138.JPG"/>
          <p:cNvPicPr>
            <a:picLocks noChangeAspect="1" noChangeArrowheads="1"/>
          </p:cNvPicPr>
          <p:nvPr/>
        </p:nvPicPr>
        <p:blipFill>
          <a:blip r:embed="rId3" cstate="print"/>
          <a:srcRect l="6753" t="9709" r="6587"/>
          <a:stretch>
            <a:fillRect/>
          </a:stretch>
        </p:blipFill>
        <p:spPr bwMode="auto">
          <a:xfrm>
            <a:off x="7944780" y="236480"/>
            <a:ext cx="3847825" cy="26729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171" name="Picture 3" descr="https://sun1-85.userapi.com/KwrtqdN6AcThrKo9U5VGtNNU8hFb4PWTr3WCsQ/VIKA-pI3XPE.jpg"/>
          <p:cNvPicPr>
            <a:picLocks noChangeAspect="1" noChangeArrowheads="1"/>
          </p:cNvPicPr>
          <p:nvPr/>
        </p:nvPicPr>
        <p:blipFill>
          <a:blip r:embed="rId4"/>
          <a:srcRect l="13489" r="3530"/>
          <a:stretch>
            <a:fillRect/>
          </a:stretch>
        </p:blipFill>
        <p:spPr bwMode="auto">
          <a:xfrm>
            <a:off x="7944780" y="3139517"/>
            <a:ext cx="3840097" cy="30851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48775" y="6488668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www.computeria.ru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829734" y="761999"/>
            <a:ext cx="8778500" cy="1052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2006 год</a:t>
            </a:r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311332" y="1451384"/>
            <a:ext cx="945140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ru-RU" sz="2400" dirty="0" smtClean="0">
                <a:solidFill>
                  <a:schemeClr val="accent2">
                    <a:lumMod val="50000"/>
                  </a:schemeClr>
                </a:solidFill>
              </a:rPr>
              <a:t>Диплом 1-й степени за доклад на международной конференции профессионального сообщества «Модель непрерывного (круглогодичного) ИТ-образования школьников в Тверской области» - на примере УЦ «КОМПЬЮТЕРиЯ» и лагеря «Страна КОМПЬЮТЕРиЯ»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4289770" y="2105143"/>
            <a:ext cx="3775564" cy="551086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23260934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48775" y="6488668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www.computeria.ru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227164" y="745585"/>
            <a:ext cx="11758510" cy="59576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ru-RU" sz="2100" dirty="0" smtClean="0">
                <a:solidFill>
                  <a:schemeClr val="accent2">
                    <a:lumMod val="50000"/>
                  </a:schemeClr>
                </a:solidFill>
              </a:rPr>
              <a:t>2012 г. Лагерь «</a:t>
            </a:r>
            <a:r>
              <a:rPr lang="ru-RU" sz="2100" dirty="0" err="1" smtClean="0">
                <a:solidFill>
                  <a:schemeClr val="accent2">
                    <a:lumMod val="50000"/>
                  </a:schemeClr>
                </a:solidFill>
              </a:rPr>
              <a:t>КОМПЬЮТЕРиЯ</a:t>
            </a:r>
            <a:r>
              <a:rPr lang="ru-RU" sz="2100" dirty="0" smtClean="0">
                <a:solidFill>
                  <a:schemeClr val="accent2">
                    <a:lumMod val="50000"/>
                  </a:schemeClr>
                </a:solidFill>
              </a:rPr>
              <a:t>» признан лучшим в РФ среди стационарных круглогодичных лагерей – по версии СДО</a:t>
            </a:r>
          </a:p>
          <a:p>
            <a:pPr marL="342900" lvl="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ru-RU" sz="2100" dirty="0" smtClean="0">
                <a:solidFill>
                  <a:schemeClr val="accent2">
                    <a:lumMod val="50000"/>
                  </a:schemeClr>
                </a:solidFill>
              </a:rPr>
              <a:t>2014 г. Диплом 1 степени «За лучшую программу для загородного лагеря» - по результатам конкурса Министерства Образования РФ</a:t>
            </a:r>
          </a:p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ru-RU" sz="2100" dirty="0" smtClean="0">
                <a:solidFill>
                  <a:schemeClr val="accent2">
                    <a:lumMod val="50000"/>
                  </a:schemeClr>
                </a:solidFill>
              </a:rPr>
              <a:t>Программа «</a:t>
            </a:r>
            <a:r>
              <a:rPr lang="ru-RU" sz="2100" dirty="0" err="1" smtClean="0">
                <a:solidFill>
                  <a:schemeClr val="accent2">
                    <a:lumMod val="50000"/>
                  </a:schemeClr>
                </a:solidFill>
              </a:rPr>
              <a:t>КОМПЬЮТЕРиЯ</a:t>
            </a:r>
            <a:r>
              <a:rPr lang="ru-RU" sz="2100" dirty="0" smtClean="0">
                <a:solidFill>
                  <a:schemeClr val="accent2">
                    <a:lumMod val="50000"/>
                  </a:schemeClr>
                </a:solidFill>
              </a:rPr>
              <a:t>» вошла в ТОП-100 программ детского отдыха в 2014 г., в число ТОП-100 лучших практик детского отдыха России в 2015 г</a:t>
            </a:r>
          </a:p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ru-RU" sz="2100" dirty="0" smtClean="0">
                <a:solidFill>
                  <a:schemeClr val="accent2">
                    <a:lumMod val="50000"/>
                  </a:schemeClr>
                </a:solidFill>
              </a:rPr>
              <a:t>Диплом 2 степени конкурса программ дополнительного образования школьников в </a:t>
            </a:r>
            <a:br>
              <a:rPr lang="ru-RU" sz="21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2100" dirty="0" smtClean="0">
                <a:solidFill>
                  <a:schemeClr val="accent2">
                    <a:lumMod val="50000"/>
                  </a:schemeClr>
                </a:solidFill>
              </a:rPr>
              <a:t>STEM-</a:t>
            </a:r>
            <a:r>
              <a:rPr lang="ru-RU" sz="2100" dirty="0" smtClean="0">
                <a:solidFill>
                  <a:schemeClr val="accent2">
                    <a:lumMod val="50000"/>
                  </a:schemeClr>
                </a:solidFill>
              </a:rPr>
              <a:t>центрах </a:t>
            </a:r>
            <a:r>
              <a:rPr lang="en-US" sz="2100" dirty="0" smtClean="0">
                <a:solidFill>
                  <a:schemeClr val="accent2">
                    <a:lumMod val="50000"/>
                  </a:schemeClr>
                </a:solidFill>
              </a:rPr>
              <a:t>Intel </a:t>
            </a:r>
            <a:r>
              <a:rPr lang="ru-RU" sz="2100" dirty="0" smtClean="0">
                <a:solidFill>
                  <a:schemeClr val="accent2">
                    <a:lumMod val="50000"/>
                  </a:schemeClr>
                </a:solidFill>
              </a:rPr>
              <a:t>под эгидой Всероссийского Фестиваля науки</a:t>
            </a:r>
          </a:p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ru-RU" sz="2100" dirty="0" smtClean="0">
                <a:solidFill>
                  <a:schemeClr val="accent2">
                    <a:lumMod val="50000"/>
                  </a:schemeClr>
                </a:solidFill>
              </a:rPr>
              <a:t>2018 г. – Диплом победителя конкурса ICF (</a:t>
            </a:r>
            <a:r>
              <a:rPr lang="ru-RU" sz="2100" dirty="0" err="1" smtClean="0">
                <a:solidFill>
                  <a:schemeClr val="accent2">
                    <a:lumMod val="50000"/>
                  </a:schemeClr>
                </a:solidFill>
              </a:rPr>
              <a:t>International</a:t>
            </a:r>
            <a:r>
              <a:rPr lang="ru-RU" sz="21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ru-RU" sz="2100" dirty="0" err="1" smtClean="0">
                <a:solidFill>
                  <a:schemeClr val="accent2">
                    <a:lumMod val="50000"/>
                  </a:schemeClr>
                </a:solidFill>
              </a:rPr>
              <a:t>Camping</a:t>
            </a:r>
            <a:r>
              <a:rPr lang="ru-RU" sz="21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ru-RU" sz="2100" dirty="0" err="1" smtClean="0">
                <a:solidFill>
                  <a:schemeClr val="accent2">
                    <a:lumMod val="50000"/>
                  </a:schemeClr>
                </a:solidFill>
              </a:rPr>
              <a:t>Fellowship</a:t>
            </a:r>
            <a:r>
              <a:rPr lang="ru-RU" sz="2100" dirty="0" smtClean="0">
                <a:solidFill>
                  <a:schemeClr val="accent2">
                    <a:lumMod val="50000"/>
                  </a:schemeClr>
                </a:solidFill>
              </a:rPr>
              <a:t>) – за лучшую международную детскую программу - Фестиваль «Русский язык и современные коммуникации»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endParaRPr kumimoji="0" lang="ru-RU" sz="21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463974" y="213359"/>
            <a:ext cx="9144260" cy="1052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Главные награды «Страны </a:t>
            </a:r>
            <a:r>
              <a:rPr kumimoji="0" lang="ru-RU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КОМПЬЮТЕРиЯ</a:t>
            </a: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»</a:t>
            </a:r>
          </a:p>
        </p:txBody>
      </p:sp>
      <p:pic>
        <p:nvPicPr>
          <p:cNvPr id="21506" name="Picture 2" descr="https://www.computeria.ru/upload/iblock/d72/d723b09f53bf1fcd27b69df2d19a75a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22166" t="13302" r="23717" b="7217"/>
          <a:stretch>
            <a:fillRect/>
          </a:stretch>
        </p:blipFill>
        <p:spPr bwMode="auto">
          <a:xfrm>
            <a:off x="8542680" y="4826705"/>
            <a:ext cx="1404595" cy="194636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21508" name="Picture 4" descr="https://www.computeria.ru/upload/iblock/dc5/dc5d291264f216e210e059f62480dad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1648" y="4838164"/>
            <a:ext cx="1378635" cy="193009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21510" name="Picture 6" descr="https://www.computeria.ru/upload/iblock/72a/72aefb929b8cbaebf78c01da93ffa60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757612" y="4842204"/>
            <a:ext cx="1390070" cy="194545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19567" y="4843367"/>
            <a:ext cx="1374853" cy="194429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21512" name="Picture 8" descr="https://www.computeria.ru/upload/iblock/0a5/0a5932d67cd675316f82a69a4e3372a4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59783" y="4834669"/>
            <a:ext cx="1400979" cy="192433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0" name="Рисунок 9" descr="stem00.jpe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67964" y="4839285"/>
            <a:ext cx="1396239" cy="19202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48775" y="6488668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www.computeria.ru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227168" y="219248"/>
            <a:ext cx="10390790" cy="63714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ru-RU" sz="2200" b="1" dirty="0" smtClean="0">
                <a:solidFill>
                  <a:schemeClr val="accent2">
                    <a:lumMod val="50000"/>
                  </a:schemeClr>
                </a:solidFill>
              </a:rPr>
              <a:t>Кошелев  О.Л., </a:t>
            </a:r>
            <a: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  <a:t>управляющий МДЦ «</a:t>
            </a:r>
            <a:r>
              <a:rPr lang="ru-RU" sz="2200" dirty="0" err="1" smtClean="0">
                <a:solidFill>
                  <a:schemeClr val="accent2">
                    <a:lumMod val="50000"/>
                  </a:schemeClr>
                </a:solidFill>
              </a:rPr>
              <a:t>КОМПЬЮТЕРиЯ</a:t>
            </a:r>
            <a: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  <a:t>» – член президиума межрегиональной общественной организации «Содействие детскому отдыху» (г.Москва)</a:t>
            </a:r>
          </a:p>
          <a:p>
            <a:pPr marL="342900" lvl="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ru-RU" sz="2200" b="1" dirty="0" smtClean="0">
                <a:solidFill>
                  <a:schemeClr val="accent2">
                    <a:lumMod val="50000"/>
                  </a:schemeClr>
                </a:solidFill>
              </a:rPr>
              <a:t>Могилевская С.З., </a:t>
            </a:r>
            <a: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  <a:t>научный руководитель программ «КОМПЬЮТЕРиЯ» – член экспертной комиссии при </a:t>
            </a:r>
            <a:r>
              <a:rPr lang="ru-RU" sz="2200" dirty="0" err="1" smtClean="0">
                <a:solidFill>
                  <a:schemeClr val="accent2">
                    <a:lumMod val="50000"/>
                  </a:schemeClr>
                </a:solidFill>
              </a:rPr>
              <a:t>МинПросе</a:t>
            </a:r>
            <a: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  <a:t> РФ по детскому отдыху</a:t>
            </a:r>
          </a:p>
          <a:p>
            <a:pPr marL="342900" lvl="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ru-RU" sz="2200" b="1" dirty="0" smtClean="0">
                <a:solidFill>
                  <a:schemeClr val="accent2">
                    <a:lumMod val="50000"/>
                  </a:schemeClr>
                </a:solidFill>
              </a:rPr>
              <a:t>Андреев А.А., </a:t>
            </a:r>
            <a: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  <a:t>генеральный директор ГК «АС»</a:t>
            </a:r>
            <a:r>
              <a:rPr lang="ru-RU" sz="22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  <a:t>– 2014-2017 – посол России  в ICF, 2017-2020 – член правления ICF</a:t>
            </a:r>
          </a:p>
          <a:p>
            <a:pPr marL="342900" lvl="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  <a:t>Делегации  «Страны </a:t>
            </a:r>
            <a:r>
              <a:rPr lang="ru-RU" sz="2200" dirty="0" err="1" smtClean="0">
                <a:solidFill>
                  <a:schemeClr val="accent2">
                    <a:lumMod val="50000"/>
                  </a:schemeClr>
                </a:solidFill>
              </a:rPr>
              <a:t>КОМПЬЮТЕРиЯ</a:t>
            </a:r>
            <a: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  <a:t>» принимали участие в конгрессах ICF: </a:t>
            </a:r>
            <a:b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  <a:t>2008г. – Канада</a:t>
            </a:r>
            <a:b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  <a:t>2011г. – Гонконг</a:t>
            </a:r>
            <a:b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  <a:t>2014г. – Турция</a:t>
            </a:r>
            <a:b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  <a:t>2016г. – Япония,</a:t>
            </a:r>
            <a:b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  <a:t>2017г. – Россия</a:t>
            </a:r>
            <a:b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ru-RU" sz="2200" dirty="0" smtClean="0">
                <a:solidFill>
                  <a:schemeClr val="accent2">
                    <a:lumMod val="50000"/>
                  </a:schemeClr>
                </a:solidFill>
              </a:rPr>
              <a:t>2019г. – Малайзия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482" name="Picture 2" descr="Международный конгресс лагерей в Турции"/>
          <p:cNvPicPr>
            <a:picLocks noChangeAspect="1" noChangeArrowheads="1"/>
          </p:cNvPicPr>
          <p:nvPr/>
        </p:nvPicPr>
        <p:blipFill>
          <a:blip r:embed="rId2"/>
          <a:srcRect l="2230" t="19614" r="5301"/>
          <a:stretch>
            <a:fillRect/>
          </a:stretch>
        </p:blipFill>
        <p:spPr bwMode="auto">
          <a:xfrm>
            <a:off x="5076497" y="3481259"/>
            <a:ext cx="4423741" cy="288424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5062430" y="6366358"/>
            <a:ext cx="2648606" cy="30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1400" b="1" dirty="0" smtClean="0">
                <a:solidFill>
                  <a:schemeClr val="tx1"/>
                </a:solidFill>
              </a:rPr>
              <a:t>Конгресс </a:t>
            </a:r>
            <a:r>
              <a:rPr lang="en-US" sz="1400" b="1" dirty="0" smtClean="0">
                <a:solidFill>
                  <a:schemeClr val="tx1"/>
                </a:solidFill>
              </a:rPr>
              <a:t>ICF 2014</a:t>
            </a:r>
            <a:r>
              <a:rPr lang="ru-RU" sz="1400" b="1" dirty="0" smtClean="0">
                <a:solidFill>
                  <a:schemeClr val="tx1"/>
                </a:solidFill>
              </a:rPr>
              <a:t>, Турция</a:t>
            </a:r>
            <a:endParaRPr lang="ru-RU" sz="1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48775" y="6488668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www.computeria.ru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416350" y="486534"/>
            <a:ext cx="6315525" cy="63714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ru-RU" sz="3100" b="1" dirty="0" smtClean="0">
                <a:solidFill>
                  <a:schemeClr val="accent2">
                    <a:lumMod val="50000"/>
                  </a:schemeClr>
                </a:solidFill>
              </a:rPr>
              <a:t>	За период 2003-2020 гг. в «Стране </a:t>
            </a:r>
            <a:r>
              <a:rPr lang="ru-RU" sz="3100" b="1" dirty="0" err="1" smtClean="0">
                <a:solidFill>
                  <a:schemeClr val="accent2">
                    <a:lumMod val="50000"/>
                  </a:schemeClr>
                </a:solidFill>
              </a:rPr>
              <a:t>КОМПЬЮТЕРиЯ</a:t>
            </a:r>
            <a:r>
              <a:rPr lang="ru-RU" sz="3100" b="1" dirty="0" smtClean="0">
                <a:solidFill>
                  <a:schemeClr val="accent2">
                    <a:lumMod val="50000"/>
                  </a:schemeClr>
                </a:solidFill>
              </a:rPr>
              <a:t>» проведено более 150 смен, отдохнуло более 50 000 детей из 37 стран мира.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1338"/>
          <a:stretch>
            <a:fillRect/>
          </a:stretch>
        </p:blipFill>
        <p:spPr>
          <a:xfrm>
            <a:off x="909096" y="3545205"/>
            <a:ext cx="4916939" cy="29051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2084750" y="6173358"/>
            <a:ext cx="3801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1200" b="1" dirty="0" smtClean="0">
                <a:solidFill>
                  <a:schemeClr val="bg1"/>
                </a:solidFill>
              </a:rPr>
              <a:t>I Международный детский фестиваль. 2012 год</a:t>
            </a:r>
          </a:p>
        </p:txBody>
      </p:sp>
      <p:pic>
        <p:nvPicPr>
          <p:cNvPr id="1026" name="Picture 2" descr="https://sun9-53.userapi.com/c854428/v854428043/1b0c50/opPnmfe1BaQ.jpg"/>
          <p:cNvPicPr>
            <a:picLocks noChangeAspect="1" noChangeArrowheads="1"/>
          </p:cNvPicPr>
          <p:nvPr/>
        </p:nvPicPr>
        <p:blipFill>
          <a:blip r:embed="rId3"/>
          <a:srcRect l="8665" t="15482" r="7125" b="12035"/>
          <a:stretch>
            <a:fillRect/>
          </a:stretch>
        </p:blipFill>
        <p:spPr bwMode="auto">
          <a:xfrm>
            <a:off x="6830291" y="3545206"/>
            <a:ext cx="5116668" cy="293496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9" name="TextBox 8"/>
          <p:cNvSpPr txBox="1"/>
          <p:nvPr/>
        </p:nvSpPr>
        <p:spPr>
          <a:xfrm>
            <a:off x="7577671" y="6219143"/>
            <a:ext cx="4456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I</a:t>
            </a:r>
            <a:r>
              <a:rPr lang="ru-RU" sz="1200" b="1" dirty="0" smtClean="0"/>
              <a:t>I</a:t>
            </a:r>
            <a:r>
              <a:rPr lang="en-US" sz="1200" b="1" dirty="0" smtClean="0"/>
              <a:t> </a:t>
            </a:r>
            <a:r>
              <a:rPr lang="ru-RU" sz="1200" b="1" dirty="0" smtClean="0"/>
              <a:t>Зимний Международный детский фестиваль. 2019 год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 t="4446" b="16087"/>
          <a:stretch>
            <a:fillRect/>
          </a:stretch>
        </p:blipFill>
        <p:spPr bwMode="auto">
          <a:xfrm>
            <a:off x="6887443" y="157655"/>
            <a:ext cx="5059516" cy="26801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10" name="TextBox 9"/>
          <p:cNvSpPr txBox="1"/>
          <p:nvPr/>
        </p:nvSpPr>
        <p:spPr>
          <a:xfrm>
            <a:off x="6887443" y="2560796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</a:rPr>
              <a:t>Лето 2014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рань">
  <a:themeElements>
    <a:clrScheme name="Эрке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Грань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ань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3310</TotalTime>
  <Words>739</Words>
  <Application>Microsoft Office PowerPoint</Application>
  <PresentationFormat>Произвольный</PresentationFormat>
  <Paragraphs>80</Paragraphs>
  <Slides>18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Грань</vt:lpstr>
      <vt:lpstr>Страна «КОМПЬЮТЕРиЯ» История успеха  </vt:lpstr>
      <vt:lpstr>1995 год</vt:lpstr>
      <vt:lpstr>2001 год</vt:lpstr>
      <vt:lpstr>Слайд 4</vt:lpstr>
      <vt:lpstr>2002 - 2003 годы</vt:lpstr>
      <vt:lpstr>Слайд 6</vt:lpstr>
      <vt:lpstr>Слайд 7</vt:lpstr>
      <vt:lpstr>Слайд 8</vt:lpstr>
      <vt:lpstr>Слайд 9</vt:lpstr>
      <vt:lpstr>Слайд 10</vt:lpstr>
      <vt:lpstr>Организации-партнеры</vt:lpstr>
      <vt:lpstr>Грантовая поддержка деятельности</vt:lpstr>
      <vt:lpstr>«Страна КОМПЬЮТЕРиЯ» сегодня:</vt:lpstr>
      <vt:lpstr>Развитая инфраструктура</vt:lpstr>
      <vt:lpstr>Слайд 15</vt:lpstr>
      <vt:lpstr>Слайд 16</vt:lpstr>
      <vt:lpstr>Слайд 17</vt:lpstr>
      <vt:lpstr>Слайд 18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Метлина Алла Владимировна</dc:creator>
  <cp:lastModifiedBy>User</cp:lastModifiedBy>
  <cp:revision>189</cp:revision>
  <dcterms:created xsi:type="dcterms:W3CDTF">2015-10-16T06:26:04Z</dcterms:created>
  <dcterms:modified xsi:type="dcterms:W3CDTF">2020-07-06T05:31:18Z</dcterms:modified>
</cp:coreProperties>
</file>